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Pacifico" panose="020B0604020202020204" charset="0"/>
      <p:regular r:id="rId28"/>
    </p:embeddedFont>
    <p:embeddedFont>
      <p:font typeface="Roboto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76" y="290675"/>
            <a:ext cx="8181449" cy="45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2278500" y="2049150"/>
            <a:ext cx="4587000" cy="1045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acifico"/>
                <a:ea typeface="Pacifico"/>
                <a:cs typeface="Pacifico"/>
                <a:sym typeface="Pacifico"/>
              </a:rPr>
              <a:t>FROG KISS </a:t>
            </a:r>
            <a:endParaRPr b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5181375" y="3022025"/>
            <a:ext cx="1684200" cy="4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latin typeface="Roboto"/>
                <a:ea typeface="Roboto"/>
                <a:cs typeface="Roboto"/>
                <a:sym typeface="Roboto"/>
              </a:rPr>
              <a:t>(working title)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560275" y="4696200"/>
            <a:ext cx="8181300" cy="4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Thomas Rodriguez / Ugo Belfiore / Aurélien Demey / Timothée Degli Innocenti</a:t>
            </a:r>
            <a:endParaRPr sz="16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50263" y="145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Mécaniques: la corde</a:t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533500" y="1570876"/>
            <a:ext cx="306300" cy="30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1858784" y="1570876"/>
            <a:ext cx="306300" cy="30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722746" y="1001116"/>
            <a:ext cx="182100" cy="182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689342" y="988300"/>
            <a:ext cx="1309599" cy="741112"/>
          </a:xfrm>
          <a:custGeom>
            <a:avLst/>
            <a:gdLst/>
            <a:ahLst/>
            <a:cxnLst/>
            <a:rect l="0" t="0" r="0" b="0"/>
            <a:pathLst>
              <a:path w="76956" h="43550" extrusionOk="0">
                <a:moveTo>
                  <a:pt x="0" y="42764"/>
                </a:moveTo>
                <a:cubicBezTo>
                  <a:pt x="1419" y="32119"/>
                  <a:pt x="1178" y="21307"/>
                  <a:pt x="1178" y="10568"/>
                </a:cubicBezTo>
                <a:cubicBezTo>
                  <a:pt x="1178" y="7044"/>
                  <a:pt x="451" y="940"/>
                  <a:pt x="3927" y="360"/>
                </a:cubicBezTo>
                <a:cubicBezTo>
                  <a:pt x="17572" y="-1916"/>
                  <a:pt x="30501" y="9178"/>
                  <a:pt x="42012" y="16851"/>
                </a:cubicBezTo>
                <a:cubicBezTo>
                  <a:pt x="54209" y="24982"/>
                  <a:pt x="65827" y="34009"/>
                  <a:pt x="76956" y="43550"/>
                </a:cubicBezTo>
              </a:path>
            </a:pathLst>
          </a:cu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53" name="Shape 153"/>
          <p:cNvCxnSpPr>
            <a:stCxn id="150" idx="6"/>
          </p:cNvCxnSpPr>
          <p:nvPr/>
        </p:nvCxnSpPr>
        <p:spPr>
          <a:xfrm>
            <a:off x="2165084" y="1724026"/>
            <a:ext cx="796200" cy="12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Shape 154"/>
          <p:cNvCxnSpPr>
            <a:stCxn id="149" idx="1"/>
          </p:cNvCxnSpPr>
          <p:nvPr/>
        </p:nvCxnSpPr>
        <p:spPr>
          <a:xfrm rot="10800000">
            <a:off x="562457" y="880732"/>
            <a:ext cx="15900" cy="735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Shape 155"/>
          <p:cNvSpPr/>
          <p:nvPr/>
        </p:nvSpPr>
        <p:spPr>
          <a:xfrm>
            <a:off x="388313" y="2841950"/>
            <a:ext cx="306300" cy="30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2702392" y="2841950"/>
            <a:ext cx="306300" cy="30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Shape 157"/>
          <p:cNvCxnSpPr>
            <a:stCxn id="155" idx="6"/>
            <a:endCxn id="156" idx="2"/>
          </p:cNvCxnSpPr>
          <p:nvPr/>
        </p:nvCxnSpPr>
        <p:spPr>
          <a:xfrm>
            <a:off x="694613" y="2995100"/>
            <a:ext cx="2007900" cy="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Shape 158"/>
          <p:cNvCxnSpPr/>
          <p:nvPr/>
        </p:nvCxnSpPr>
        <p:spPr>
          <a:xfrm rot="10800000">
            <a:off x="533520" y="2323496"/>
            <a:ext cx="15900" cy="735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Shape 159"/>
          <p:cNvSpPr txBox="1"/>
          <p:nvPr/>
        </p:nvSpPr>
        <p:spPr>
          <a:xfrm>
            <a:off x="306913" y="3148250"/>
            <a:ext cx="7116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Saut</a:t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6025725" y="1323076"/>
            <a:ext cx="306300" cy="30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969384" y="1688251"/>
            <a:ext cx="306300" cy="30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6195321" y="1118491"/>
            <a:ext cx="182100" cy="182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174678" y="1091936"/>
            <a:ext cx="1920200" cy="652725"/>
          </a:xfrm>
          <a:custGeom>
            <a:avLst/>
            <a:gdLst/>
            <a:ahLst/>
            <a:cxnLst/>
            <a:rect l="0" t="0" r="0" b="0"/>
            <a:pathLst>
              <a:path w="76808" h="26109" extrusionOk="0">
                <a:moveTo>
                  <a:pt x="244" y="15115"/>
                </a:moveTo>
                <a:cubicBezTo>
                  <a:pt x="244" y="10258"/>
                  <a:pt x="-731" y="2783"/>
                  <a:pt x="3778" y="980"/>
                </a:cubicBezTo>
                <a:cubicBezTo>
                  <a:pt x="13195" y="-2786"/>
                  <a:pt x="23585" y="5848"/>
                  <a:pt x="32833" y="10011"/>
                </a:cubicBezTo>
                <a:cubicBezTo>
                  <a:pt x="43051" y="14610"/>
                  <a:pt x="53299" y="19198"/>
                  <a:pt x="63851" y="22968"/>
                </a:cubicBezTo>
                <a:cubicBezTo>
                  <a:pt x="68036" y="24463"/>
                  <a:pt x="72833" y="24122"/>
                  <a:pt x="76808" y="26109"/>
                </a:cubicBezTo>
              </a:path>
            </a:pathLst>
          </a:cu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64" name="Shape 164"/>
          <p:cNvCxnSpPr/>
          <p:nvPr/>
        </p:nvCxnSpPr>
        <p:spPr>
          <a:xfrm>
            <a:off x="3864700" y="1615738"/>
            <a:ext cx="461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Shape 165"/>
          <p:cNvSpPr/>
          <p:nvPr/>
        </p:nvSpPr>
        <p:spPr>
          <a:xfrm>
            <a:off x="7798488" y="2323500"/>
            <a:ext cx="306300" cy="30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8359542" y="2889675"/>
            <a:ext cx="306300" cy="30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Shape 167"/>
          <p:cNvCxnSpPr/>
          <p:nvPr/>
        </p:nvCxnSpPr>
        <p:spPr>
          <a:xfrm>
            <a:off x="3853963" y="3093150"/>
            <a:ext cx="461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Shape 168"/>
          <p:cNvSpPr/>
          <p:nvPr/>
        </p:nvSpPr>
        <p:spPr>
          <a:xfrm>
            <a:off x="7481338" y="2537700"/>
            <a:ext cx="1016075" cy="622325"/>
          </a:xfrm>
          <a:custGeom>
            <a:avLst/>
            <a:gdLst/>
            <a:ahLst/>
            <a:cxnLst/>
            <a:rect l="0" t="0" r="0" b="0"/>
            <a:pathLst>
              <a:path w="40643" h="24893" extrusionOk="0">
                <a:moveTo>
                  <a:pt x="21012" y="0"/>
                </a:moveTo>
                <a:cubicBezTo>
                  <a:pt x="13359" y="3059"/>
                  <a:pt x="-1414" y="5268"/>
                  <a:pt x="202" y="13349"/>
                </a:cubicBezTo>
                <a:cubicBezTo>
                  <a:pt x="2948" y="27082"/>
                  <a:pt x="26639" y="24735"/>
                  <a:pt x="40643" y="24735"/>
                </a:cubicBezTo>
              </a:path>
            </a:pathLst>
          </a:cu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/>
          <p:nvPr/>
        </p:nvSpPr>
        <p:spPr>
          <a:xfrm>
            <a:off x="6184588" y="2474025"/>
            <a:ext cx="1674852" cy="572700"/>
          </a:xfrm>
          <a:custGeom>
            <a:avLst/>
            <a:gdLst/>
            <a:ahLst/>
            <a:cxnLst/>
            <a:rect l="0" t="0" r="0" b="0"/>
            <a:pathLst>
              <a:path w="51435" h="24736" extrusionOk="0">
                <a:moveTo>
                  <a:pt x="0" y="24736"/>
                </a:moveTo>
                <a:cubicBezTo>
                  <a:pt x="0" y="20006"/>
                  <a:pt x="456" y="14585"/>
                  <a:pt x="3534" y="10994"/>
                </a:cubicBezTo>
                <a:cubicBezTo>
                  <a:pt x="7305" y="6594"/>
                  <a:pt x="14298" y="6378"/>
                  <a:pt x="20025" y="5497"/>
                </a:cubicBezTo>
                <a:cubicBezTo>
                  <a:pt x="30531" y="3881"/>
                  <a:pt x="40913" y="1505"/>
                  <a:pt x="51435" y="0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dash"/>
            <a:round/>
            <a:headEnd type="none" w="med" len="med"/>
            <a:tailEnd type="stealth" w="med" len="med"/>
          </a:ln>
        </p:spPr>
      </p:sp>
      <p:sp>
        <p:nvSpPr>
          <p:cNvPr id="170" name="Shape 170"/>
          <p:cNvSpPr/>
          <p:nvPr/>
        </p:nvSpPr>
        <p:spPr>
          <a:xfrm>
            <a:off x="6014992" y="2876600"/>
            <a:ext cx="306300" cy="306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1494079" y="4546450"/>
            <a:ext cx="306300" cy="30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" name="Shape 172"/>
          <p:cNvCxnSpPr/>
          <p:nvPr/>
        </p:nvCxnSpPr>
        <p:spPr>
          <a:xfrm>
            <a:off x="1647225" y="3806650"/>
            <a:ext cx="0" cy="7398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Shape 173"/>
          <p:cNvSpPr/>
          <p:nvPr/>
        </p:nvSpPr>
        <p:spPr>
          <a:xfrm>
            <a:off x="1128275" y="4807800"/>
            <a:ext cx="1227000" cy="84600"/>
          </a:xfrm>
          <a:custGeom>
            <a:avLst/>
            <a:gdLst/>
            <a:ahLst/>
            <a:cxnLst/>
            <a:rect l="0" t="0" r="0" b="0"/>
            <a:pathLst>
              <a:path w="49080" h="3384" extrusionOk="0">
                <a:moveTo>
                  <a:pt x="0" y="0"/>
                </a:moveTo>
                <a:cubicBezTo>
                  <a:pt x="3324" y="3322"/>
                  <a:pt x="9054" y="2829"/>
                  <a:pt x="13743" y="3141"/>
                </a:cubicBezTo>
                <a:cubicBezTo>
                  <a:pt x="25542" y="3926"/>
                  <a:pt x="37483" y="2315"/>
                  <a:pt x="49080" y="0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stealth" w="med" len="med"/>
            <a:tailEnd type="stealth" w="med" len="med"/>
          </a:ln>
        </p:spPr>
      </p:sp>
      <p:cxnSp>
        <p:nvCxnSpPr>
          <p:cNvPr id="174" name="Shape 174"/>
          <p:cNvCxnSpPr/>
          <p:nvPr/>
        </p:nvCxnSpPr>
        <p:spPr>
          <a:xfrm>
            <a:off x="2284350" y="4340400"/>
            <a:ext cx="461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Shape 175"/>
          <p:cNvSpPr/>
          <p:nvPr/>
        </p:nvSpPr>
        <p:spPr>
          <a:xfrm rot="-1486979">
            <a:off x="5080097" y="4490954"/>
            <a:ext cx="306311" cy="306311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Shape 176"/>
          <p:cNvCxnSpPr/>
          <p:nvPr/>
        </p:nvCxnSpPr>
        <p:spPr>
          <a:xfrm>
            <a:off x="5013862" y="3799353"/>
            <a:ext cx="0" cy="739868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Shape 177"/>
          <p:cNvSpPr/>
          <p:nvPr/>
        </p:nvSpPr>
        <p:spPr>
          <a:xfrm>
            <a:off x="4341125" y="4807800"/>
            <a:ext cx="1227000" cy="84600"/>
          </a:xfrm>
          <a:custGeom>
            <a:avLst/>
            <a:gdLst/>
            <a:ahLst/>
            <a:cxnLst/>
            <a:rect l="0" t="0" r="0" b="0"/>
            <a:pathLst>
              <a:path w="49080" h="3384" extrusionOk="0">
                <a:moveTo>
                  <a:pt x="0" y="0"/>
                </a:moveTo>
                <a:cubicBezTo>
                  <a:pt x="3324" y="3322"/>
                  <a:pt x="9054" y="2829"/>
                  <a:pt x="13743" y="3141"/>
                </a:cubicBezTo>
                <a:cubicBezTo>
                  <a:pt x="25542" y="3926"/>
                  <a:pt x="37483" y="2315"/>
                  <a:pt x="49080" y="0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stealth" w="med" len="med"/>
            <a:tailEnd type="stealth" w="med" len="med"/>
          </a:ln>
        </p:spPr>
      </p:sp>
      <p:sp>
        <p:nvSpPr>
          <p:cNvPr id="178" name="Shape 178"/>
          <p:cNvSpPr/>
          <p:nvPr/>
        </p:nvSpPr>
        <p:spPr>
          <a:xfrm rot="1486979" flipH="1">
            <a:off x="4333232" y="4471104"/>
            <a:ext cx="306311" cy="306311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" name="Shape 179"/>
          <p:cNvCxnSpPr/>
          <p:nvPr/>
        </p:nvCxnSpPr>
        <p:spPr>
          <a:xfrm>
            <a:off x="4705777" y="3779503"/>
            <a:ext cx="0" cy="739868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Shape 180"/>
          <p:cNvSpPr/>
          <p:nvPr/>
        </p:nvSpPr>
        <p:spPr>
          <a:xfrm rot="-2878764">
            <a:off x="8494808" y="4324323"/>
            <a:ext cx="306096" cy="306096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Shape 181"/>
          <p:cNvCxnSpPr/>
          <p:nvPr/>
        </p:nvCxnSpPr>
        <p:spPr>
          <a:xfrm>
            <a:off x="8259352" y="3757351"/>
            <a:ext cx="0" cy="739875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7028925" y="4586100"/>
            <a:ext cx="2007617" cy="306303"/>
          </a:xfrm>
          <a:custGeom>
            <a:avLst/>
            <a:gdLst/>
            <a:ahLst/>
            <a:cxnLst/>
            <a:rect l="0" t="0" r="0" b="0"/>
            <a:pathLst>
              <a:path w="49080" h="3384" extrusionOk="0">
                <a:moveTo>
                  <a:pt x="0" y="0"/>
                </a:moveTo>
                <a:cubicBezTo>
                  <a:pt x="3324" y="3322"/>
                  <a:pt x="9054" y="2829"/>
                  <a:pt x="13743" y="3141"/>
                </a:cubicBezTo>
                <a:cubicBezTo>
                  <a:pt x="25542" y="3926"/>
                  <a:pt x="37483" y="2315"/>
                  <a:pt x="49080" y="0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stealth" w="med" len="med"/>
            <a:tailEnd type="stealth" w="med" len="med"/>
          </a:ln>
        </p:spPr>
      </p:sp>
      <p:cxnSp>
        <p:nvCxnSpPr>
          <p:cNvPr id="183" name="Shape 183"/>
          <p:cNvCxnSpPr/>
          <p:nvPr/>
        </p:nvCxnSpPr>
        <p:spPr>
          <a:xfrm>
            <a:off x="5713263" y="4340400"/>
            <a:ext cx="461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Shape 184"/>
          <p:cNvSpPr/>
          <p:nvPr/>
        </p:nvSpPr>
        <p:spPr>
          <a:xfrm rot="2878764" flipH="1">
            <a:off x="7167904" y="4324310"/>
            <a:ext cx="306096" cy="306096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Shape 185"/>
          <p:cNvCxnSpPr/>
          <p:nvPr/>
        </p:nvCxnSpPr>
        <p:spPr>
          <a:xfrm>
            <a:off x="7709456" y="3757339"/>
            <a:ext cx="0" cy="739875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Shape 190"/>
          <p:cNvCxnSpPr/>
          <p:nvPr/>
        </p:nvCxnSpPr>
        <p:spPr>
          <a:xfrm>
            <a:off x="6051719" y="4562282"/>
            <a:ext cx="161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Mécaniques: les actions des joueurs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5668914" y="976550"/>
            <a:ext cx="3837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1576400" y="1008650"/>
            <a:ext cx="2749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 déplacer de droite à gauche:</a:t>
            </a:r>
            <a:endParaRPr/>
          </a:p>
        </p:txBody>
      </p:sp>
      <p:cxnSp>
        <p:nvCxnSpPr>
          <p:cNvPr id="194" name="Shape 194"/>
          <p:cNvCxnSpPr>
            <a:stCxn id="192" idx="6"/>
          </p:cNvCxnSpPr>
          <p:nvPr/>
        </p:nvCxnSpPr>
        <p:spPr>
          <a:xfrm>
            <a:off x="6052614" y="1168400"/>
            <a:ext cx="674700" cy="39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Shape 195"/>
          <p:cNvCxnSpPr/>
          <p:nvPr/>
        </p:nvCxnSpPr>
        <p:spPr>
          <a:xfrm flipH="1">
            <a:off x="4994214" y="1166392"/>
            <a:ext cx="674700" cy="39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1615675" y="2030575"/>
            <a:ext cx="8409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Sauter: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5668914" y="2031621"/>
            <a:ext cx="3837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Shape 198"/>
          <p:cNvCxnSpPr/>
          <p:nvPr/>
        </p:nvCxnSpPr>
        <p:spPr>
          <a:xfrm rot="10800000">
            <a:off x="5857923" y="1467195"/>
            <a:ext cx="300" cy="7593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Shape 199"/>
          <p:cNvSpPr txBox="1"/>
          <p:nvPr/>
        </p:nvSpPr>
        <p:spPr>
          <a:xfrm>
            <a:off x="1537125" y="2830888"/>
            <a:ext cx="1226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S’accrocher:</a:t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501332" y="2665272"/>
            <a:ext cx="717300" cy="717300"/>
          </a:xfrm>
          <a:prstGeom prst="sun">
            <a:avLst>
              <a:gd name="adj" fmla="val 25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5668019" y="2831959"/>
            <a:ext cx="3837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1576400" y="3714425"/>
            <a:ext cx="1733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S’alourdir/se durcir:</a:t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5603928" y="3632301"/>
            <a:ext cx="513900" cy="4884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5668019" y="3711782"/>
            <a:ext cx="3837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615675" y="4426325"/>
            <a:ext cx="1733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Bloquer la corde:</a:t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5669019" y="4370432"/>
            <a:ext cx="3837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Shape 207"/>
          <p:cNvCxnSpPr>
            <a:stCxn id="206" idx="6"/>
          </p:cNvCxnSpPr>
          <p:nvPr/>
        </p:nvCxnSpPr>
        <p:spPr>
          <a:xfrm>
            <a:off x="6052719" y="4562282"/>
            <a:ext cx="906600" cy="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Shape 208"/>
          <p:cNvCxnSpPr/>
          <p:nvPr/>
        </p:nvCxnSpPr>
        <p:spPr>
          <a:xfrm>
            <a:off x="6052725" y="4454275"/>
            <a:ext cx="0" cy="216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942296" y="2036014"/>
            <a:ext cx="530700" cy="530700"/>
          </a:xfrm>
          <a:prstGeom prst="sun">
            <a:avLst>
              <a:gd name="adj" fmla="val 25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1065608" y="2159326"/>
            <a:ext cx="283800" cy="28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311700" y="1745838"/>
            <a:ext cx="1887900" cy="431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7" name="Shape 217"/>
          <p:cNvCxnSpPr/>
          <p:nvPr/>
        </p:nvCxnSpPr>
        <p:spPr>
          <a:xfrm>
            <a:off x="1207614" y="2443173"/>
            <a:ext cx="0" cy="6708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Shape 218"/>
          <p:cNvSpPr/>
          <p:nvPr/>
        </p:nvSpPr>
        <p:spPr>
          <a:xfrm>
            <a:off x="1065605" y="3113859"/>
            <a:ext cx="283800" cy="28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2417200" y="2729113"/>
            <a:ext cx="2799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Shape 220"/>
          <p:cNvSpPr/>
          <p:nvPr/>
        </p:nvSpPr>
        <p:spPr>
          <a:xfrm>
            <a:off x="4022521" y="2036014"/>
            <a:ext cx="530700" cy="530700"/>
          </a:xfrm>
          <a:prstGeom prst="sun">
            <a:avLst>
              <a:gd name="adj" fmla="val 25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145833" y="2159326"/>
            <a:ext cx="283800" cy="28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3391925" y="1745838"/>
            <a:ext cx="1887900" cy="431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Shape 223"/>
          <p:cNvCxnSpPr/>
          <p:nvPr/>
        </p:nvCxnSpPr>
        <p:spPr>
          <a:xfrm>
            <a:off x="4287839" y="2443173"/>
            <a:ext cx="0" cy="6708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Shape 224"/>
          <p:cNvSpPr/>
          <p:nvPr/>
        </p:nvSpPr>
        <p:spPr>
          <a:xfrm>
            <a:off x="4103375" y="3046950"/>
            <a:ext cx="369000" cy="3507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4149399" y="3104026"/>
            <a:ext cx="275700" cy="27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Shape 226"/>
          <p:cNvCxnSpPr/>
          <p:nvPr/>
        </p:nvCxnSpPr>
        <p:spPr>
          <a:xfrm>
            <a:off x="4647809" y="3104026"/>
            <a:ext cx="0" cy="6084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Shape 227"/>
          <p:cNvCxnSpPr/>
          <p:nvPr/>
        </p:nvCxnSpPr>
        <p:spPr>
          <a:xfrm>
            <a:off x="5878600" y="2778550"/>
            <a:ext cx="2799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Shape 228"/>
          <p:cNvSpPr/>
          <p:nvPr/>
        </p:nvSpPr>
        <p:spPr>
          <a:xfrm>
            <a:off x="7483921" y="2085452"/>
            <a:ext cx="530700" cy="530700"/>
          </a:xfrm>
          <a:prstGeom prst="sun">
            <a:avLst>
              <a:gd name="adj" fmla="val 25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7607233" y="2208764"/>
            <a:ext cx="283800" cy="28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6853325" y="1795275"/>
            <a:ext cx="1887900" cy="431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Shape 231"/>
          <p:cNvCxnSpPr>
            <a:endCxn id="232" idx="0"/>
          </p:cNvCxnSpPr>
          <p:nvPr/>
        </p:nvCxnSpPr>
        <p:spPr>
          <a:xfrm flipH="1">
            <a:off x="7748499" y="2492588"/>
            <a:ext cx="600" cy="16797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7564625" y="4115213"/>
            <a:ext cx="369000" cy="3507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7610649" y="4172288"/>
            <a:ext cx="275700" cy="27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-296750" y="3018650"/>
            <a:ext cx="30666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7144800" y="3018650"/>
            <a:ext cx="21729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2319788" y="25686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1869788" y="25686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2097550" y="2760425"/>
            <a:ext cx="450040" cy="66450"/>
          </a:xfrm>
          <a:custGeom>
            <a:avLst/>
            <a:gdLst/>
            <a:ahLst/>
            <a:cxnLst/>
            <a:rect l="0" t="0" r="0" b="0"/>
            <a:pathLst>
              <a:path w="32588" h="2658" extrusionOk="0">
                <a:moveTo>
                  <a:pt x="0" y="0"/>
                </a:moveTo>
                <a:cubicBezTo>
                  <a:pt x="10480" y="2858"/>
                  <a:pt x="22502" y="4033"/>
                  <a:pt x="32588" y="0"/>
                </a:cubicBezTo>
              </a:path>
            </a:pathLst>
          </a:cu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4" name="Shape 244"/>
          <p:cNvSpPr/>
          <p:nvPr/>
        </p:nvSpPr>
        <p:spPr>
          <a:xfrm>
            <a:off x="4810500" y="3018650"/>
            <a:ext cx="5508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1849675" y="2114315"/>
            <a:ext cx="2720125" cy="1345675"/>
          </a:xfrm>
          <a:custGeom>
            <a:avLst/>
            <a:gdLst/>
            <a:ahLst/>
            <a:cxnLst/>
            <a:rect l="0" t="0" r="0" b="0"/>
            <a:pathLst>
              <a:path w="108805" h="53827" extrusionOk="0">
                <a:moveTo>
                  <a:pt x="0" y="33253"/>
                </a:moveTo>
                <a:cubicBezTo>
                  <a:pt x="3192" y="26869"/>
                  <a:pt x="3953" y="18220"/>
                  <a:pt x="9892" y="14261"/>
                </a:cubicBezTo>
                <a:cubicBezTo>
                  <a:pt x="25595" y="3792"/>
                  <a:pt x="46253" y="-2173"/>
                  <a:pt x="64888" y="809"/>
                </a:cubicBezTo>
                <a:cubicBezTo>
                  <a:pt x="80182" y="3257"/>
                  <a:pt x="93212" y="16475"/>
                  <a:pt x="101288" y="29692"/>
                </a:cubicBezTo>
                <a:cubicBezTo>
                  <a:pt x="105682" y="36882"/>
                  <a:pt x="106141" y="45833"/>
                  <a:pt x="108805" y="53827"/>
                </a:cubicBezTo>
              </a:path>
            </a:pathLst>
          </a:custGeom>
          <a:noFill/>
          <a:ln w="9525" cap="flat" cmpd="sng">
            <a:solidFill>
              <a:srgbClr val="FF9900"/>
            </a:solidFill>
            <a:prstDash val="dash"/>
            <a:round/>
            <a:headEnd type="none" w="med" len="med"/>
            <a:tailEnd type="stealth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-316525" y="3018650"/>
            <a:ext cx="30864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4810500" y="3018650"/>
            <a:ext cx="5508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7144800" y="3018650"/>
            <a:ext cx="24300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2027238" y="25686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3381288" y="21186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354150" y="2344238"/>
            <a:ext cx="1177050" cy="455025"/>
          </a:xfrm>
          <a:custGeom>
            <a:avLst/>
            <a:gdLst/>
            <a:ahLst/>
            <a:cxnLst/>
            <a:rect l="0" t="0" r="0" b="0"/>
            <a:pathLst>
              <a:path w="47082" h="18201" extrusionOk="0">
                <a:moveTo>
                  <a:pt x="0" y="18201"/>
                </a:moveTo>
                <a:cubicBezTo>
                  <a:pt x="16656" y="15819"/>
                  <a:pt x="30760" y="4086"/>
                  <a:pt x="47082" y="0"/>
                </a:cubicBezTo>
              </a:path>
            </a:pathLst>
          </a:cu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-19775" y="1776110"/>
            <a:ext cx="6775575" cy="1288250"/>
          </a:xfrm>
          <a:custGeom>
            <a:avLst/>
            <a:gdLst/>
            <a:ahLst/>
            <a:cxnLst/>
            <a:rect l="0" t="0" r="0" b="0"/>
            <a:pathLst>
              <a:path w="271023" h="51530" extrusionOk="0">
                <a:moveTo>
                  <a:pt x="0" y="26208"/>
                </a:moveTo>
                <a:cubicBezTo>
                  <a:pt x="40885" y="7336"/>
                  <a:pt x="87513" y="95"/>
                  <a:pt x="132544" y="95"/>
                </a:cubicBezTo>
                <a:cubicBezTo>
                  <a:pt x="154514" y="95"/>
                  <a:pt x="177318" y="-1129"/>
                  <a:pt x="198222" y="5634"/>
                </a:cubicBezTo>
                <a:cubicBezTo>
                  <a:pt x="208619" y="8998"/>
                  <a:pt x="217008" y="16826"/>
                  <a:pt x="226709" y="21856"/>
                </a:cubicBezTo>
                <a:cubicBezTo>
                  <a:pt x="242491" y="30039"/>
                  <a:pt x="258453" y="38960"/>
                  <a:pt x="271023" y="51530"/>
                </a:cubicBezTo>
              </a:path>
            </a:pathLst>
          </a:custGeom>
          <a:noFill/>
          <a:ln w="9525" cap="flat" cmpd="sng">
            <a:solidFill>
              <a:srgbClr val="FF9900"/>
            </a:solidFill>
            <a:prstDash val="dash"/>
            <a:round/>
            <a:headEnd type="none" w="med" len="med"/>
            <a:tailEnd type="stealth" w="med" len="med"/>
          </a:ln>
        </p:spPr>
      </p:sp>
      <p:cxnSp>
        <p:nvCxnSpPr>
          <p:cNvPr id="262" name="Shape 262"/>
          <p:cNvCxnSpPr/>
          <p:nvPr/>
        </p:nvCxnSpPr>
        <p:spPr>
          <a:xfrm rot="10800000">
            <a:off x="-98987" y="2834049"/>
            <a:ext cx="2211900" cy="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-326425" y="3018650"/>
            <a:ext cx="30963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4810500" y="3018650"/>
            <a:ext cx="5508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7144800" y="3018650"/>
            <a:ext cx="22119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2027238" y="25686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5685988" y="1980175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1700176" y="2222432"/>
            <a:ext cx="4115925" cy="698650"/>
          </a:xfrm>
          <a:custGeom>
            <a:avLst/>
            <a:gdLst/>
            <a:ahLst/>
            <a:cxnLst/>
            <a:rect l="0" t="0" r="0" b="0"/>
            <a:pathLst>
              <a:path w="164637" h="27946" extrusionOk="0">
                <a:moveTo>
                  <a:pt x="25763" y="25977"/>
                </a:moveTo>
                <a:cubicBezTo>
                  <a:pt x="18909" y="27347"/>
                  <a:pt x="10831" y="29498"/>
                  <a:pt x="4793" y="25977"/>
                </a:cubicBezTo>
                <a:cubicBezTo>
                  <a:pt x="1531" y="24074"/>
                  <a:pt x="-135" y="19462"/>
                  <a:pt x="45" y="15690"/>
                </a:cubicBezTo>
                <a:cubicBezTo>
                  <a:pt x="150" y="13498"/>
                  <a:pt x="3621" y="13111"/>
                  <a:pt x="5584" y="12129"/>
                </a:cubicBezTo>
                <a:cubicBezTo>
                  <a:pt x="12988" y="8426"/>
                  <a:pt x="20414" y="4257"/>
                  <a:pt x="28532" y="2633"/>
                </a:cubicBezTo>
                <a:cubicBezTo>
                  <a:pt x="55173" y="-2696"/>
                  <a:pt x="82876" y="2017"/>
                  <a:pt x="110037" y="2633"/>
                </a:cubicBezTo>
                <a:cubicBezTo>
                  <a:pt x="128237" y="3046"/>
                  <a:pt x="146433" y="1446"/>
                  <a:pt x="164637" y="1446"/>
                </a:cubicBezTo>
              </a:path>
            </a:pathLst>
          </a:cu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-603375" y="3018650"/>
            <a:ext cx="33732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4810500" y="3018650"/>
            <a:ext cx="5508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7144800" y="3018650"/>
            <a:ext cx="22716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027238" y="25686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49563" y="25686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" name="Shape 280"/>
          <p:cNvCxnSpPr>
            <a:stCxn id="279" idx="6"/>
            <a:endCxn id="278" idx="2"/>
          </p:cNvCxnSpPr>
          <p:nvPr/>
        </p:nvCxnSpPr>
        <p:spPr>
          <a:xfrm>
            <a:off x="499563" y="2793650"/>
            <a:ext cx="1527600" cy="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Shape 281"/>
          <p:cNvCxnSpPr/>
          <p:nvPr/>
        </p:nvCxnSpPr>
        <p:spPr>
          <a:xfrm>
            <a:off x="499575" y="2685650"/>
            <a:ext cx="0" cy="2160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39575" y="1749719"/>
            <a:ext cx="5123700" cy="1166250"/>
          </a:xfrm>
          <a:custGeom>
            <a:avLst/>
            <a:gdLst/>
            <a:ahLst/>
            <a:cxnLst/>
            <a:rect l="0" t="0" r="0" b="0"/>
            <a:pathLst>
              <a:path w="204948" h="46650" extrusionOk="0">
                <a:moveTo>
                  <a:pt x="0" y="46650"/>
                </a:moveTo>
                <a:cubicBezTo>
                  <a:pt x="6796" y="43248"/>
                  <a:pt x="11532" y="36698"/>
                  <a:pt x="17804" y="32406"/>
                </a:cubicBezTo>
                <a:cubicBezTo>
                  <a:pt x="37641" y="18831"/>
                  <a:pt x="60219" y="7770"/>
                  <a:pt x="83878" y="3523"/>
                </a:cubicBezTo>
                <a:cubicBezTo>
                  <a:pt x="111449" y="-1427"/>
                  <a:pt x="141959" y="-2247"/>
                  <a:pt x="167757" y="8667"/>
                </a:cubicBezTo>
                <a:cubicBezTo>
                  <a:pt x="183314" y="15249"/>
                  <a:pt x="197401" y="27977"/>
                  <a:pt x="204948" y="43089"/>
                </a:cubicBezTo>
              </a:path>
            </a:pathLst>
          </a:custGeom>
          <a:noFill/>
          <a:ln w="9525" cap="flat" cmpd="sng">
            <a:solidFill>
              <a:srgbClr val="FF9900"/>
            </a:solidFill>
            <a:prstDash val="dash"/>
            <a:round/>
            <a:headEnd type="none" w="med" len="med"/>
            <a:tailEnd type="stealth" w="med" len="med"/>
          </a:ln>
        </p:spPr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-603375" y="3018650"/>
            <a:ext cx="33732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4810500" y="3018650"/>
            <a:ext cx="5508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7144800" y="3018650"/>
            <a:ext cx="22716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2027238" y="25686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283063" y="20048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1700053" y="1913001"/>
            <a:ext cx="2573000" cy="933725"/>
          </a:xfrm>
          <a:custGeom>
            <a:avLst/>
            <a:gdLst/>
            <a:ahLst/>
            <a:cxnLst/>
            <a:rect l="0" t="0" r="0" b="0"/>
            <a:pathLst>
              <a:path w="102920" h="37349" extrusionOk="0">
                <a:moveTo>
                  <a:pt x="13898" y="37349"/>
                </a:moveTo>
                <a:cubicBezTo>
                  <a:pt x="8357" y="36559"/>
                  <a:pt x="-349" y="33436"/>
                  <a:pt x="50" y="27853"/>
                </a:cubicBezTo>
                <a:cubicBezTo>
                  <a:pt x="397" y="23002"/>
                  <a:pt x="5422" y="19353"/>
                  <a:pt x="9546" y="16775"/>
                </a:cubicBezTo>
                <a:cubicBezTo>
                  <a:pt x="15070" y="13322"/>
                  <a:pt x="20055" y="8751"/>
                  <a:pt x="26164" y="6488"/>
                </a:cubicBezTo>
                <a:cubicBezTo>
                  <a:pt x="50219" y="-2421"/>
                  <a:pt x="82402" y="-3368"/>
                  <a:pt x="102920" y="12027"/>
                </a:cubicBezTo>
              </a:path>
            </a:pathLst>
          </a:cu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-682500" y="3513200"/>
            <a:ext cx="33732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4602775" y="-269050"/>
            <a:ext cx="550800" cy="3020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7065675" y="3513200"/>
            <a:ext cx="22716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1948113" y="306320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29562" y="306320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4" name="Shape 304"/>
          <p:cNvCxnSpPr>
            <a:stCxn id="303" idx="6"/>
            <a:endCxn id="302" idx="2"/>
          </p:cNvCxnSpPr>
          <p:nvPr/>
        </p:nvCxnSpPr>
        <p:spPr>
          <a:xfrm>
            <a:off x="420438" y="3288200"/>
            <a:ext cx="1527600" cy="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-682500" y="3513200"/>
            <a:ext cx="33732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4602775" y="-269050"/>
            <a:ext cx="550800" cy="3020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065675" y="3513200"/>
            <a:ext cx="22716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1948113" y="306320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3462088" y="1965275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1581835" y="2227525"/>
            <a:ext cx="1939500" cy="1121075"/>
          </a:xfrm>
          <a:custGeom>
            <a:avLst/>
            <a:gdLst/>
            <a:ahLst/>
            <a:cxnLst/>
            <a:rect l="0" t="0" r="0" b="0"/>
            <a:pathLst>
              <a:path w="77580" h="44843" extrusionOk="0">
                <a:moveTo>
                  <a:pt x="18627" y="44313"/>
                </a:moveTo>
                <a:cubicBezTo>
                  <a:pt x="13719" y="44313"/>
                  <a:pt x="7459" y="46202"/>
                  <a:pt x="3988" y="42731"/>
                </a:cubicBezTo>
                <a:cubicBezTo>
                  <a:pt x="-2573" y="36170"/>
                  <a:pt x="-487" y="20831"/>
                  <a:pt x="6758" y="15035"/>
                </a:cubicBezTo>
                <a:cubicBezTo>
                  <a:pt x="10048" y="12402"/>
                  <a:pt x="14583" y="11867"/>
                  <a:pt x="18627" y="10683"/>
                </a:cubicBezTo>
                <a:cubicBezTo>
                  <a:pt x="32553" y="6607"/>
                  <a:pt x="46941" y="4021"/>
                  <a:pt x="61358" y="2374"/>
                </a:cubicBezTo>
                <a:cubicBezTo>
                  <a:pt x="66788" y="1754"/>
                  <a:pt x="72692" y="2444"/>
                  <a:pt x="77580" y="0"/>
                </a:cubicBezTo>
              </a:path>
            </a:pathLst>
          </a:cu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 idx="4294967295"/>
          </p:nvPr>
        </p:nvSpPr>
        <p:spPr>
          <a:xfrm>
            <a:off x="350263" y="145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Résumé</a:t>
            </a:r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276950" y="1363025"/>
            <a:ext cx="8358300" cy="3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 de jeu: plateformer 2D en coop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Nombre de joueurs: 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Plateforme: PC, éventuellement consoles de salon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Public cible: tout public (PEGI 3), amateurs de couch game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Références: Ori and the blind forest, Rayman Legends/Origins, Limbo, Ibb et Obb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USP: La corde, jeu entièrement coop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4047332" y="2034347"/>
            <a:ext cx="717300" cy="717300"/>
          </a:xfrm>
          <a:prstGeom prst="sun">
            <a:avLst>
              <a:gd name="adj" fmla="val 25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214019" y="2201034"/>
            <a:ext cx="3837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-682500" y="3513200"/>
            <a:ext cx="33732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4602775" y="-269050"/>
            <a:ext cx="550800" cy="3020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7065675" y="3513200"/>
            <a:ext cx="22716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948113" y="306320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2284900" y="2415475"/>
            <a:ext cx="1968375" cy="919875"/>
          </a:xfrm>
          <a:custGeom>
            <a:avLst/>
            <a:gdLst/>
            <a:ahLst/>
            <a:cxnLst/>
            <a:rect l="0" t="0" r="0" b="0"/>
            <a:pathLst>
              <a:path w="78735" h="36795" extrusionOk="0">
                <a:moveTo>
                  <a:pt x="0" y="36795"/>
                </a:moveTo>
                <a:cubicBezTo>
                  <a:pt x="16902" y="36795"/>
                  <a:pt x="34172" y="31249"/>
                  <a:pt x="48665" y="22552"/>
                </a:cubicBezTo>
                <a:cubicBezTo>
                  <a:pt x="59408" y="16106"/>
                  <a:pt x="67526" y="5597"/>
                  <a:pt x="78735" y="0"/>
                </a:cubicBezTo>
              </a:path>
            </a:pathLst>
          </a:cu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4047332" y="2034347"/>
            <a:ext cx="717300" cy="717300"/>
          </a:xfrm>
          <a:prstGeom prst="sun">
            <a:avLst>
              <a:gd name="adj" fmla="val 25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4214019" y="2201034"/>
            <a:ext cx="3837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-682500" y="3513200"/>
            <a:ext cx="33732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4602775" y="-269050"/>
            <a:ext cx="550800" cy="3020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7065675" y="3513200"/>
            <a:ext cx="22716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3044075" y="351320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9" name="Shape 339"/>
          <p:cNvCxnSpPr>
            <a:stCxn id="338" idx="7"/>
            <a:endCxn id="333" idx="3"/>
          </p:cNvCxnSpPr>
          <p:nvPr/>
        </p:nvCxnSpPr>
        <p:spPr>
          <a:xfrm rot="10800000" flipH="1">
            <a:off x="3428174" y="2528501"/>
            <a:ext cx="842100" cy="10506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Shape 340"/>
          <p:cNvSpPr/>
          <p:nvPr/>
        </p:nvSpPr>
        <p:spPr>
          <a:xfrm>
            <a:off x="2334350" y="3174932"/>
            <a:ext cx="811100" cy="397825"/>
          </a:xfrm>
          <a:custGeom>
            <a:avLst/>
            <a:gdLst/>
            <a:ahLst/>
            <a:cxnLst/>
            <a:rect l="0" t="0" r="0" b="0"/>
            <a:pathLst>
              <a:path w="32444" h="15913" extrusionOk="0">
                <a:moveTo>
                  <a:pt x="0" y="13935"/>
                </a:moveTo>
                <a:cubicBezTo>
                  <a:pt x="0" y="8619"/>
                  <a:pt x="2610" y="466"/>
                  <a:pt x="7913" y="87"/>
                </a:cubicBezTo>
                <a:cubicBezTo>
                  <a:pt x="17619" y="-607"/>
                  <a:pt x="28088" y="7212"/>
                  <a:pt x="32444" y="15913"/>
                </a:cubicBezTo>
              </a:path>
            </a:pathLst>
          </a:custGeom>
          <a:noFill/>
          <a:ln w="9525" cap="flat" cmpd="sng">
            <a:solidFill>
              <a:srgbClr val="FF9900"/>
            </a:solidFill>
            <a:prstDash val="dash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4047332" y="2034347"/>
            <a:ext cx="717300" cy="717300"/>
          </a:xfrm>
          <a:prstGeom prst="sun">
            <a:avLst>
              <a:gd name="adj" fmla="val 25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4214019" y="2201034"/>
            <a:ext cx="3837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-682500" y="3513200"/>
            <a:ext cx="33732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4602775" y="-269050"/>
            <a:ext cx="550800" cy="3020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7065675" y="3513200"/>
            <a:ext cx="22716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5442975" y="35727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" name="Shape 352"/>
          <p:cNvCxnSpPr>
            <a:stCxn id="351" idx="1"/>
            <a:endCxn id="346" idx="4"/>
          </p:cNvCxnSpPr>
          <p:nvPr/>
        </p:nvCxnSpPr>
        <p:spPr>
          <a:xfrm rot="10800000">
            <a:off x="4405776" y="2584751"/>
            <a:ext cx="1103100" cy="10539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Shape 353"/>
          <p:cNvSpPr/>
          <p:nvPr/>
        </p:nvSpPr>
        <p:spPr>
          <a:xfrm>
            <a:off x="3214700" y="3404600"/>
            <a:ext cx="2512400" cy="725900"/>
          </a:xfrm>
          <a:custGeom>
            <a:avLst/>
            <a:gdLst/>
            <a:ahLst/>
            <a:cxnLst/>
            <a:rect l="0" t="0" r="0" b="0"/>
            <a:pathLst>
              <a:path w="100496" h="29036" extrusionOk="0">
                <a:moveTo>
                  <a:pt x="0" y="0"/>
                </a:moveTo>
                <a:cubicBezTo>
                  <a:pt x="7975" y="14358"/>
                  <a:pt x="24449" y="25708"/>
                  <a:pt x="40752" y="27696"/>
                </a:cubicBezTo>
                <a:cubicBezTo>
                  <a:pt x="55284" y="29468"/>
                  <a:pt x="70209" y="29583"/>
                  <a:pt x="84669" y="27300"/>
                </a:cubicBezTo>
                <a:cubicBezTo>
                  <a:pt x="90110" y="26441"/>
                  <a:pt x="94988" y="22552"/>
                  <a:pt x="100496" y="22552"/>
                </a:cubicBezTo>
              </a:path>
            </a:pathLst>
          </a:custGeom>
          <a:noFill/>
          <a:ln w="9525" cap="flat" cmpd="sng">
            <a:solidFill>
              <a:srgbClr val="FF9900"/>
            </a:solidFill>
            <a:prstDash val="dash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47332" y="2034347"/>
            <a:ext cx="717300" cy="717300"/>
          </a:xfrm>
          <a:prstGeom prst="sun">
            <a:avLst>
              <a:gd name="adj" fmla="val 25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4214019" y="2201034"/>
            <a:ext cx="3837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-682500" y="3513200"/>
            <a:ext cx="33732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602775" y="-269050"/>
            <a:ext cx="550800" cy="3020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065675" y="3513200"/>
            <a:ext cx="22716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6214500" y="288670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5" name="Shape 365"/>
          <p:cNvCxnSpPr>
            <a:stCxn id="359" idx="4"/>
          </p:cNvCxnSpPr>
          <p:nvPr/>
        </p:nvCxnSpPr>
        <p:spPr>
          <a:xfrm>
            <a:off x="4405869" y="2584734"/>
            <a:ext cx="203400" cy="1968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Shape 366"/>
          <p:cNvCxnSpPr>
            <a:endCxn id="364" idx="2"/>
          </p:cNvCxnSpPr>
          <p:nvPr/>
        </p:nvCxnSpPr>
        <p:spPr>
          <a:xfrm>
            <a:off x="4589700" y="2781400"/>
            <a:ext cx="1624800" cy="3303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" name="Shape 367"/>
          <p:cNvSpPr/>
          <p:nvPr/>
        </p:nvSpPr>
        <p:spPr>
          <a:xfrm>
            <a:off x="5835900" y="3305700"/>
            <a:ext cx="573700" cy="702275"/>
          </a:xfrm>
          <a:custGeom>
            <a:avLst/>
            <a:gdLst/>
            <a:ahLst/>
            <a:cxnLst/>
            <a:rect l="0" t="0" r="0" b="0"/>
            <a:pathLst>
              <a:path w="22948" h="28091" extrusionOk="0">
                <a:moveTo>
                  <a:pt x="0" y="28091"/>
                </a:moveTo>
                <a:cubicBezTo>
                  <a:pt x="12091" y="28091"/>
                  <a:pt x="20574" y="11856"/>
                  <a:pt x="22948" y="0"/>
                </a:cubicBezTo>
              </a:path>
            </a:pathLst>
          </a:custGeom>
          <a:noFill/>
          <a:ln w="9525" cap="flat" cmpd="sng">
            <a:solidFill>
              <a:srgbClr val="FF9900"/>
            </a:solidFill>
            <a:prstDash val="dash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4219069" y="2919859"/>
            <a:ext cx="3837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-682500" y="3513200"/>
            <a:ext cx="33732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4602775" y="-269050"/>
            <a:ext cx="550800" cy="3020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7065675" y="3513200"/>
            <a:ext cx="22716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6615675" y="1897863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8" name="Shape 378"/>
          <p:cNvCxnSpPr>
            <a:endCxn id="377" idx="3"/>
          </p:cNvCxnSpPr>
          <p:nvPr/>
        </p:nvCxnSpPr>
        <p:spPr>
          <a:xfrm rot="10800000" flipH="1">
            <a:off x="6429276" y="2281962"/>
            <a:ext cx="252300" cy="10929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79" name="Shape 379"/>
          <p:cNvSpPr/>
          <p:nvPr/>
        </p:nvSpPr>
        <p:spPr>
          <a:xfrm>
            <a:off x="4431325" y="2207750"/>
            <a:ext cx="2284900" cy="1250975"/>
          </a:xfrm>
          <a:custGeom>
            <a:avLst/>
            <a:gdLst/>
            <a:ahLst/>
            <a:cxnLst/>
            <a:rect l="0" t="0" r="0" b="0"/>
            <a:pathLst>
              <a:path w="91396" h="50039" extrusionOk="0">
                <a:moveTo>
                  <a:pt x="0" y="38774"/>
                </a:moveTo>
                <a:cubicBezTo>
                  <a:pt x="1747" y="41570"/>
                  <a:pt x="3107" y="44991"/>
                  <a:pt x="5935" y="46687"/>
                </a:cubicBezTo>
                <a:cubicBezTo>
                  <a:pt x="16908" y="53268"/>
                  <a:pt x="34089" y="49340"/>
                  <a:pt x="43918" y="41148"/>
                </a:cubicBezTo>
                <a:cubicBezTo>
                  <a:pt x="54193" y="32585"/>
                  <a:pt x="64925" y="24493"/>
                  <a:pt x="74383" y="15035"/>
                </a:cubicBezTo>
                <a:cubicBezTo>
                  <a:pt x="79734" y="9684"/>
                  <a:pt x="83828" y="0"/>
                  <a:pt x="91396" y="0"/>
                </a:cubicBezTo>
              </a:path>
            </a:pathLst>
          </a:cu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5633519" y="2791284"/>
            <a:ext cx="3837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Situations de jeu</a:t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-682500" y="3513200"/>
            <a:ext cx="33732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4602775" y="-269050"/>
            <a:ext cx="550800" cy="3020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7065675" y="3513200"/>
            <a:ext cx="2271600" cy="1697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6803625" y="1156013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5944700" y="1594475"/>
            <a:ext cx="979250" cy="1315550"/>
          </a:xfrm>
          <a:custGeom>
            <a:avLst/>
            <a:gdLst/>
            <a:ahLst/>
            <a:cxnLst/>
            <a:rect l="0" t="0" r="0" b="0"/>
            <a:pathLst>
              <a:path w="39170" h="52622" extrusionOk="0">
                <a:moveTo>
                  <a:pt x="39170" y="0"/>
                </a:moveTo>
                <a:cubicBezTo>
                  <a:pt x="35694" y="12158"/>
                  <a:pt x="26128" y="21682"/>
                  <a:pt x="20178" y="32840"/>
                </a:cubicBezTo>
                <a:cubicBezTo>
                  <a:pt x="15746" y="41151"/>
                  <a:pt x="9419" y="52622"/>
                  <a:pt x="0" y="52622"/>
                </a:cubicBezTo>
              </a:path>
            </a:pathLst>
          </a:cu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391" name="Shape 391"/>
          <p:cNvCxnSpPr/>
          <p:nvPr/>
        </p:nvCxnSpPr>
        <p:spPr>
          <a:xfrm>
            <a:off x="6843200" y="1525313"/>
            <a:ext cx="174000" cy="807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Shape 392"/>
          <p:cNvSpPr/>
          <p:nvPr/>
        </p:nvSpPr>
        <p:spPr>
          <a:xfrm>
            <a:off x="6656875" y="1726383"/>
            <a:ext cx="2047500" cy="1304325"/>
          </a:xfrm>
          <a:custGeom>
            <a:avLst/>
            <a:gdLst/>
            <a:ahLst/>
            <a:cxnLst/>
            <a:rect l="0" t="0" r="0" b="0"/>
            <a:pathLst>
              <a:path w="81900" h="52173" extrusionOk="0">
                <a:moveTo>
                  <a:pt x="0" y="52173"/>
                </a:moveTo>
                <a:cubicBezTo>
                  <a:pt x="6273" y="30843"/>
                  <a:pt x="23189" y="9257"/>
                  <a:pt x="44313" y="2321"/>
                </a:cubicBezTo>
                <a:cubicBezTo>
                  <a:pt x="56217" y="-1587"/>
                  <a:pt x="69524" y="367"/>
                  <a:pt x="81900" y="2321"/>
                </a:cubicBezTo>
              </a:path>
            </a:pathLst>
          </a:custGeom>
          <a:noFill/>
          <a:ln w="9525" cap="flat" cmpd="sng">
            <a:solidFill>
              <a:srgbClr val="E69138"/>
            </a:solidFill>
            <a:prstDash val="dash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572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MOODBOARD</a:t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52625"/>
            <a:ext cx="2571904" cy="13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000" y="127050"/>
            <a:ext cx="3053000" cy="193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550" y="127050"/>
            <a:ext cx="3436320" cy="19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7150" y="2314075"/>
            <a:ext cx="1900899" cy="133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314075"/>
            <a:ext cx="2141668" cy="13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1900" y="3652625"/>
            <a:ext cx="2424569" cy="13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285750" y="3526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8050" y="2059975"/>
            <a:ext cx="5255938" cy="295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27050"/>
            <a:ext cx="3888048" cy="21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2940150" y="276450"/>
            <a:ext cx="3263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Pacifico"/>
                <a:ea typeface="Pacifico"/>
                <a:cs typeface="Pacifico"/>
                <a:sym typeface="Pacifico"/>
              </a:rPr>
              <a:t>MOODBOARD</a:t>
            </a:r>
            <a:endParaRPr sz="3000" b="1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084050" y="271725"/>
            <a:ext cx="975900" cy="593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Pacifico"/>
                <a:ea typeface="Pacifico"/>
                <a:cs typeface="Pacifico"/>
                <a:sym typeface="Pacifico"/>
              </a:rPr>
              <a:t>DA</a:t>
            </a:r>
            <a:endParaRPr sz="3000" b="1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000" y="1131300"/>
            <a:ext cx="5127099" cy="36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206900" y="1741861"/>
            <a:ext cx="3761100" cy="2389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>
                <a:solidFill>
                  <a:srgbClr val="000000"/>
                </a:solidFill>
              </a:rPr>
              <a:t>Décors 2D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>
                <a:solidFill>
                  <a:srgbClr val="000000"/>
                </a:solidFill>
              </a:rPr>
              <a:t>Personnages humanoïdes 3D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>
                <a:solidFill>
                  <a:srgbClr val="000000"/>
                </a:solidFill>
              </a:rPr>
              <a:t>Monde féérique/magique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>
                <a:solidFill>
                  <a:srgbClr val="000000"/>
                </a:solidFill>
              </a:rPr>
              <a:t>Univers très coloré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>
                <a:solidFill>
                  <a:srgbClr val="000000"/>
                </a:solidFill>
              </a:rPr>
              <a:t>Gros jeux de lumières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>
                <a:solidFill>
                  <a:srgbClr val="000000"/>
                </a:solidFill>
              </a:rPr>
              <a:t>Proportions exagérées</a:t>
            </a:r>
            <a:endParaRPr>
              <a:solidFill>
                <a:srgbClr val="000000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>
                <a:solidFill>
                  <a:srgbClr val="000000"/>
                </a:solidFill>
              </a:rPr>
              <a:t>Nature omniprésente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507900" y="140225"/>
            <a:ext cx="21282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Pacifico"/>
                <a:ea typeface="Pacifico"/>
                <a:cs typeface="Pacifico"/>
                <a:sym typeface="Pacifico"/>
              </a:rPr>
              <a:t>Thumbnails</a:t>
            </a:r>
            <a:endParaRPr sz="3000" b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827175" y="827175"/>
            <a:ext cx="7527300" cy="43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68" y="897950"/>
            <a:ext cx="7421914" cy="41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278350" y="83200"/>
            <a:ext cx="8745300" cy="501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86" y="184275"/>
            <a:ext cx="8555827" cy="48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90700" y="2304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278350" y="83200"/>
            <a:ext cx="8745300" cy="501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00" y="194188"/>
            <a:ext cx="8520600" cy="47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875800" y="277575"/>
            <a:ext cx="3392400" cy="690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Pacifico"/>
                <a:ea typeface="Pacifico"/>
                <a:cs typeface="Pacifico"/>
                <a:sym typeface="Pacifico"/>
              </a:rPr>
              <a:t>Conception sonore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70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Ambiance onirique, féérique, forêt enchanté.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Références musicales : Yann Van der Cruyssen (</a:t>
            </a:r>
            <a:r>
              <a:rPr lang="fr" b="1">
                <a:solidFill>
                  <a:srgbClr val="000000"/>
                </a:solidFill>
              </a:rPr>
              <a:t>Seasons after fall</a:t>
            </a:r>
            <a:r>
              <a:rPr lang="fr">
                <a:solidFill>
                  <a:srgbClr val="000000"/>
                </a:solidFill>
              </a:rPr>
              <a:t>), Joe Hisaishi (</a:t>
            </a:r>
            <a:r>
              <a:rPr lang="fr" b="1">
                <a:solidFill>
                  <a:srgbClr val="000000"/>
                </a:solidFill>
              </a:rPr>
              <a:t>Princesse Mononoké</a:t>
            </a:r>
            <a:r>
              <a:rPr lang="fr">
                <a:solidFill>
                  <a:srgbClr val="000000"/>
                </a:solidFill>
              </a:rPr>
              <a:t>), Gareth Coker (</a:t>
            </a:r>
            <a:r>
              <a:rPr lang="fr" b="1">
                <a:solidFill>
                  <a:srgbClr val="000000"/>
                </a:solidFill>
              </a:rPr>
              <a:t>Ori</a:t>
            </a:r>
            <a:r>
              <a:rPr lang="fr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Musique instrumentale, inspiration romantique, néo-classique.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000000"/>
                </a:solidFill>
              </a:rPr>
              <a:t>Enregistrement </a:t>
            </a:r>
            <a:r>
              <a:rPr lang="fr" b="1">
                <a:solidFill>
                  <a:srgbClr val="000000"/>
                </a:solidFill>
              </a:rPr>
              <a:t>quatuor à cordes </a:t>
            </a:r>
            <a:r>
              <a:rPr lang="fr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Montage_ref_Frog_Kiss">
            <a:hlinkClick r:id="" action="ppaction://media"/>
            <a:extLst>
              <a:ext uri="{FF2B5EF4-FFF2-40B4-BE49-F238E27FC236}">
                <a16:creationId xmlns:a16="http://schemas.microsoft.com/office/drawing/2014/main" id="{614BB911-F67F-4267-905D-3BDFE2995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53288" y="412273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607813" y="796725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50263" y="145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Mécaniques: la corde</a:t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3598413" y="23467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5095588" y="23467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3908713" y="2575575"/>
            <a:ext cx="1403675" cy="170750"/>
          </a:xfrm>
          <a:custGeom>
            <a:avLst/>
            <a:gdLst/>
            <a:ahLst/>
            <a:cxnLst/>
            <a:rect l="0" t="0" r="0" b="0"/>
            <a:pathLst>
              <a:path w="56147" h="6830" extrusionOk="0">
                <a:moveTo>
                  <a:pt x="0" y="0"/>
                </a:moveTo>
                <a:cubicBezTo>
                  <a:pt x="16760" y="8380"/>
                  <a:pt x="38367" y="8665"/>
                  <a:pt x="56147" y="2749"/>
                </a:cubicBezTo>
              </a:path>
            </a:pathLst>
          </a:cu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/>
          <p:nvPr/>
        </p:nvSpPr>
        <p:spPr>
          <a:xfrm>
            <a:off x="4157813" y="796725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647125" y="43791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6046850" y="43791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Shape 126"/>
          <p:cNvCxnSpPr>
            <a:stCxn id="124" idx="6"/>
            <a:endCxn id="125" idx="2"/>
          </p:cNvCxnSpPr>
          <p:nvPr/>
        </p:nvCxnSpPr>
        <p:spPr>
          <a:xfrm>
            <a:off x="3097125" y="4604150"/>
            <a:ext cx="2949600" cy="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Shape 127"/>
          <p:cNvSpPr/>
          <p:nvPr/>
        </p:nvSpPr>
        <p:spPr>
          <a:xfrm>
            <a:off x="4738788" y="161660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935563" y="161660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4161925" y="1863050"/>
            <a:ext cx="814700" cy="66450"/>
          </a:xfrm>
          <a:custGeom>
            <a:avLst/>
            <a:gdLst/>
            <a:ahLst/>
            <a:cxnLst/>
            <a:rect l="0" t="0" r="0" b="0"/>
            <a:pathLst>
              <a:path w="32588" h="2658" extrusionOk="0">
                <a:moveTo>
                  <a:pt x="0" y="0"/>
                </a:moveTo>
                <a:cubicBezTo>
                  <a:pt x="10480" y="2858"/>
                  <a:pt x="22502" y="4033"/>
                  <a:pt x="32588" y="0"/>
                </a:cubicBezTo>
              </a:path>
            </a:pathLst>
          </a:cu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/>
          <p:nvPr/>
        </p:nvSpPr>
        <p:spPr>
          <a:xfrm>
            <a:off x="3292700" y="3030538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5478425" y="3030538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3511225" y="3224800"/>
            <a:ext cx="2198717" cy="107146"/>
          </a:xfrm>
          <a:custGeom>
            <a:avLst/>
            <a:gdLst/>
            <a:ahLst/>
            <a:cxnLst/>
            <a:rect l="0" t="0" r="0" b="0"/>
            <a:pathLst>
              <a:path w="56147" h="6830" extrusionOk="0">
                <a:moveTo>
                  <a:pt x="0" y="0"/>
                </a:moveTo>
                <a:cubicBezTo>
                  <a:pt x="16760" y="8380"/>
                  <a:pt x="38367" y="8665"/>
                  <a:pt x="56147" y="2749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/>
          <p:nvPr/>
        </p:nvSpPr>
        <p:spPr>
          <a:xfrm>
            <a:off x="3028400" y="37048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5735175" y="3704850"/>
            <a:ext cx="450000" cy="45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3292713" y="3983900"/>
            <a:ext cx="2635681" cy="66456"/>
          </a:xfrm>
          <a:custGeom>
            <a:avLst/>
            <a:gdLst/>
            <a:ahLst/>
            <a:cxnLst/>
            <a:rect l="0" t="0" r="0" b="0"/>
            <a:pathLst>
              <a:path w="56147" h="6830" extrusionOk="0">
                <a:moveTo>
                  <a:pt x="0" y="0"/>
                </a:moveTo>
                <a:cubicBezTo>
                  <a:pt x="16760" y="8380"/>
                  <a:pt x="38367" y="8665"/>
                  <a:pt x="56147" y="2749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/>
          <p:nvPr/>
        </p:nvSpPr>
        <p:spPr>
          <a:xfrm>
            <a:off x="350275" y="835275"/>
            <a:ext cx="17865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Distance minimale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350275" y="4417700"/>
            <a:ext cx="17865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Distance maximale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4385575" y="988500"/>
            <a:ext cx="450040" cy="66450"/>
          </a:xfrm>
          <a:custGeom>
            <a:avLst/>
            <a:gdLst/>
            <a:ahLst/>
            <a:cxnLst/>
            <a:rect l="0" t="0" r="0" b="0"/>
            <a:pathLst>
              <a:path w="32588" h="2658" extrusionOk="0">
                <a:moveTo>
                  <a:pt x="0" y="0"/>
                </a:moveTo>
                <a:cubicBezTo>
                  <a:pt x="10480" y="2858"/>
                  <a:pt x="22502" y="4033"/>
                  <a:pt x="32588" y="0"/>
                </a:cubicBezTo>
              </a:path>
            </a:pathLst>
          </a:cu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/>
          <p:nvPr/>
        </p:nvSpPr>
        <p:spPr>
          <a:xfrm>
            <a:off x="6283325" y="1247650"/>
            <a:ext cx="628200" cy="261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6911525" y="1247650"/>
            <a:ext cx="628200" cy="261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167925" y="1247650"/>
            <a:ext cx="628200" cy="261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7539725" y="1247650"/>
            <a:ext cx="628200" cy="26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6283325" y="796725"/>
            <a:ext cx="20013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Niveau de tension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Microsoft Office PowerPoint</Application>
  <PresentationFormat>Affichage à l'écran (16:9)</PresentationFormat>
  <Paragraphs>57</Paragraphs>
  <Slides>25</Slides>
  <Notes>25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Pacifico</vt:lpstr>
      <vt:lpstr>Roboto</vt:lpstr>
      <vt:lpstr>Arial</vt:lpstr>
      <vt:lpstr>Simple Light</vt:lpstr>
      <vt:lpstr>FROG KISS </vt:lpstr>
      <vt:lpstr>Résumé</vt:lpstr>
      <vt:lpstr>MOODBOARD</vt:lpstr>
      <vt:lpstr>DA</vt:lpstr>
      <vt:lpstr>Thumbnails</vt:lpstr>
      <vt:lpstr>Présentation PowerPoint</vt:lpstr>
      <vt:lpstr>Présentation PowerPoint</vt:lpstr>
      <vt:lpstr>Conception sonore</vt:lpstr>
      <vt:lpstr>Mécaniques: la corde</vt:lpstr>
      <vt:lpstr>Mécaniques: la corde</vt:lpstr>
      <vt:lpstr>Mécaniques: les actions des joueurs</vt:lpstr>
      <vt:lpstr>Situations de jeu</vt:lpstr>
      <vt:lpstr>Situations de jeu</vt:lpstr>
      <vt:lpstr>Situations de jeu</vt:lpstr>
      <vt:lpstr>Situations de jeu</vt:lpstr>
      <vt:lpstr>Situations de jeu</vt:lpstr>
      <vt:lpstr>Situations de jeu</vt:lpstr>
      <vt:lpstr>Situations de jeu</vt:lpstr>
      <vt:lpstr>Situations de jeu</vt:lpstr>
      <vt:lpstr>Situations de jeu</vt:lpstr>
      <vt:lpstr>Situations de jeu</vt:lpstr>
      <vt:lpstr>Situations de jeu</vt:lpstr>
      <vt:lpstr>Situations de jeu</vt:lpstr>
      <vt:lpstr>Situations de jeu</vt:lpstr>
      <vt:lpstr>Situations de jeu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FROG KISS </dc:title>
  <cp:lastModifiedBy>Ugo Hed</cp:lastModifiedBy>
  <cp:revision>1</cp:revision>
  <dcterms:modified xsi:type="dcterms:W3CDTF">2018-03-26T12:55:54Z</dcterms:modified>
</cp:coreProperties>
</file>